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Montserrat" pitchFamily="2" charset="77"/>
      <p:regular r:id="rId14"/>
      <p:bold r:id="rId15"/>
      <p:italic r:id="rId16"/>
      <p:boldItalic r:id="rId17"/>
    </p:embeddedFont>
    <p:embeddedFont>
      <p:font typeface="Roboto Mono" pitchFamily="49" charset="0"/>
      <p:regular r:id="rId18"/>
      <p:bold r:id="rId19"/>
      <p:italic r:id="rId20"/>
      <p:boldItalic r:id="rId21"/>
    </p:embeddedFont>
    <p:embeddedFont>
      <p:font typeface="Trebuchet MS" panose="020B0703020202090204" pitchFamily="34" charset="0"/>
      <p:regular r:id="rId22"/>
      <p:bold r:id="rId23"/>
      <p: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56" d="100"/>
          <a:sy n="156" d="100"/>
        </p:scale>
        <p:origin x="36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slide_jgaroyxkfevqrfxmbcam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slide_jgaroyxkfevqrfxmbcam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slide_ynuoxmrfppczrofynyxc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slide_ynuoxmrfppczrofynyxc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slide_iebmeidzjyedpakfpbhh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slide_iebmeidzjyedpakfpbhh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from: https://acacia.edu/blog/why-are-goal-setting-strategies-important-for-students-and-how-can-they-be-implemented/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slide_hydwucjxwearjvkyptik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slide_hydwucjxwearjvkyptik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from: https://www.ajbsportsineducation.com/2019/11/08/how-can-physically-active-learning-help-my-school/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slide_irfftealqxohgwsgnqyx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slide_irfftealqxohgwsgnqyx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from: https://www.athleticbusiness.com/operations/article/15141031/developing-sports-training-programs-for-youths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slide_stwofvzmjjoarivxrruf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slide_stwofvzmjjoarivxrruf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slide_qdqatvbertpgozlwlyuu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slide_qdqatvbertpgozlwlyuu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from: https://www.pcmag.com/picks/the-best-heart-rate-monitors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slide_vxuiqhtghetdfeqllhol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slide_vxuiqhtghetdfeqllhol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from: https://blog.nasm.org/sports-nutrition-guide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slide_scoijcwtesezjjdroqvx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slide_scoijcwtesezjjdroqvx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slide_chxkdnytyzrudvcwkomr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slide_chxkdnytyzrudvcwkomr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from: https://www.apu.apus.edu/area-of-study/nursing-and-health-sciences/resources/ethics-in-sport-management-why-are-they-so-important/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slide_mqjwfyjyrqhwcvhxhzgh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slide_mqjwfyjyrqhwcvhxhzgh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from: https://www.selector.ai/learning-center/network-visualization-4-ways-to-visualize-computer-networks/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81000" y="1047750"/>
            <a:ext cx="82551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 b="1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Understanding the </a:t>
            </a:r>
            <a:endParaRPr sz="3800" b="1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 b="1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Three Curriculum Strands </a:t>
            </a:r>
            <a:endParaRPr sz="3800" b="1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 b="1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in Leaving Certificate </a:t>
            </a:r>
            <a:endParaRPr sz="3800" b="1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 b="1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Physical Education</a:t>
            </a:r>
            <a:endParaRPr sz="3800" b="1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/>
        </p:nvSpPr>
        <p:spPr>
          <a:xfrm>
            <a:off x="938425" y="4342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rgbClr val="434343"/>
                </a:solidFill>
                <a:latin typeface="Trebuchet MS" panose="020B0703020202090204" pitchFamily="34" charset="0"/>
                <a:ea typeface="Roboto Mono"/>
                <a:cs typeface="Roboto Mono"/>
                <a:sym typeface="Roboto Mono"/>
              </a:rPr>
              <a:t>Integrated Learning Activities Across All Strands</a:t>
            </a:r>
            <a:endParaRPr sz="2200" b="1" dirty="0">
              <a:solidFill>
                <a:srgbClr val="434343"/>
              </a:solidFill>
              <a:latin typeface="Trebuchet MS" panose="020B0703020202090204" pitchFamily="34" charset="0"/>
              <a:ea typeface="Roboto Mono"/>
              <a:cs typeface="Roboto Mono"/>
              <a:sym typeface="Roboto Mono"/>
            </a:endParaRPr>
          </a:p>
        </p:txBody>
      </p:sp>
      <p:sp>
        <p:nvSpPr>
          <p:cNvPr id="114" name="Google Shape;114;p22"/>
          <p:cNvSpPr txBox="1"/>
          <p:nvPr/>
        </p:nvSpPr>
        <p:spPr>
          <a:xfrm>
            <a:off x="938425" y="1370575"/>
            <a:ext cx="8382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 b="1" dirty="0">
                <a:solidFill>
                  <a:srgbClr val="434343"/>
                </a:solidFill>
                <a:latin typeface="Montserrat" pitchFamily="2" charset="77"/>
                <a:ea typeface="Roboto Mono"/>
                <a:cs typeface="Roboto Mono"/>
                <a:sym typeface="Roboto Mono"/>
              </a:rPr>
              <a:t>Design your own training programme</a:t>
            </a:r>
            <a:r>
              <a:rPr lang="en-GB" dirty="0">
                <a:solidFill>
                  <a:srgbClr val="434343"/>
                </a:solidFill>
                <a:latin typeface="Montserrat" pitchFamily="2" charset="77"/>
                <a:ea typeface="Roboto Mono"/>
                <a:cs typeface="Roboto Mono"/>
                <a:sym typeface="Roboto Mono"/>
              </a:rPr>
              <a:t>: combines Strand 1 skill goals with Strand 2 fitness principles and Strand 3 ethical considerations</a:t>
            </a:r>
            <a:endParaRPr dirty="0">
              <a:solidFill>
                <a:srgbClr val="434343"/>
              </a:solidFill>
              <a:latin typeface="Montserrat" pitchFamily="2" charset="77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 b="1" dirty="0">
                <a:solidFill>
                  <a:srgbClr val="434343"/>
                </a:solidFill>
                <a:latin typeface="Montserrat" pitchFamily="2" charset="77"/>
                <a:ea typeface="Roboto Mono"/>
                <a:cs typeface="Roboto Mono"/>
                <a:sym typeface="Roboto Mono"/>
              </a:rPr>
              <a:t>Analyse a professional athlete: </a:t>
            </a:r>
            <a:r>
              <a:rPr lang="en-GB" dirty="0">
                <a:solidFill>
                  <a:srgbClr val="434343"/>
                </a:solidFill>
                <a:latin typeface="Montserrat" pitchFamily="2" charset="77"/>
                <a:ea typeface="Roboto Mono"/>
                <a:cs typeface="Roboto Mono"/>
                <a:sym typeface="Roboto Mono"/>
              </a:rPr>
              <a:t>examine their technique (Strand 1), training methods (Strand 2), and role in society (Strand 3)</a:t>
            </a:r>
            <a:endParaRPr dirty="0">
              <a:solidFill>
                <a:srgbClr val="434343"/>
              </a:solidFill>
              <a:latin typeface="Montserrat" pitchFamily="2" charset="77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 b="1" dirty="0">
                <a:solidFill>
                  <a:srgbClr val="434343"/>
                </a:solidFill>
                <a:latin typeface="Montserrat" pitchFamily="2" charset="77"/>
                <a:ea typeface="Roboto Mono"/>
                <a:cs typeface="Roboto Mono"/>
                <a:sym typeface="Roboto Mono"/>
              </a:rPr>
              <a:t>Lead a coaching session</a:t>
            </a:r>
            <a:r>
              <a:rPr lang="en-GB" dirty="0">
                <a:solidFill>
                  <a:srgbClr val="434343"/>
                </a:solidFill>
                <a:latin typeface="Montserrat" pitchFamily="2" charset="77"/>
                <a:ea typeface="Roboto Mono"/>
                <a:cs typeface="Roboto Mono"/>
                <a:sym typeface="Roboto Mono"/>
              </a:rPr>
              <a:t>: develop others' skills (Strand 1), apply sports science knowledge (Strand 2), and model fair play (Strand 3)</a:t>
            </a:r>
            <a:endParaRPr dirty="0">
              <a:solidFill>
                <a:srgbClr val="434343"/>
              </a:solidFill>
              <a:latin typeface="Montserrat" pitchFamily="2" charset="77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 b="1" dirty="0">
                <a:solidFill>
                  <a:srgbClr val="434343"/>
                </a:solidFill>
                <a:latin typeface="Montserrat" pitchFamily="2" charset="77"/>
                <a:ea typeface="Roboto Mono"/>
                <a:cs typeface="Roboto Mono"/>
                <a:sym typeface="Roboto Mono"/>
              </a:rPr>
              <a:t>Evaluate a mass participation event</a:t>
            </a:r>
            <a:r>
              <a:rPr lang="en-GB" dirty="0">
                <a:solidFill>
                  <a:srgbClr val="434343"/>
                </a:solidFill>
                <a:latin typeface="Montserrat" pitchFamily="2" charset="77"/>
                <a:ea typeface="Roboto Mono"/>
                <a:cs typeface="Roboto Mono"/>
                <a:sym typeface="Roboto Mono"/>
              </a:rPr>
              <a:t>: consider participant experiences (Strand 1), health benefits (Strand 2), and social impact (Strand 3)</a:t>
            </a:r>
            <a:endParaRPr dirty="0">
              <a:solidFill>
                <a:srgbClr val="434343"/>
              </a:solidFill>
              <a:latin typeface="Montserrat" pitchFamily="2" charset="77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 b="1" dirty="0">
                <a:solidFill>
                  <a:srgbClr val="434343"/>
                </a:solidFill>
                <a:latin typeface="Montserrat" pitchFamily="2" charset="77"/>
                <a:ea typeface="Roboto Mono"/>
                <a:cs typeface="Roboto Mono"/>
                <a:sym typeface="Roboto Mono"/>
              </a:rPr>
              <a:t>Reflect on your own participation journey </a:t>
            </a:r>
            <a:r>
              <a:rPr lang="en-GB" dirty="0">
                <a:solidFill>
                  <a:srgbClr val="434343"/>
                </a:solidFill>
                <a:latin typeface="Montserrat" pitchFamily="2" charset="77"/>
                <a:ea typeface="Roboto Mono"/>
                <a:cs typeface="Roboto Mono"/>
                <a:sym typeface="Roboto Mono"/>
              </a:rPr>
              <a:t>and how all three strands have shaped your understanding and performance</a:t>
            </a:r>
            <a:endParaRPr dirty="0">
              <a:solidFill>
                <a:srgbClr val="434343"/>
              </a:solidFill>
              <a:latin typeface="Montserrat" pitchFamily="2" charset="77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/>
        </p:nvSpPr>
        <p:spPr>
          <a:xfrm>
            <a:off x="1877975" y="0"/>
            <a:ext cx="37719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 b="1" dirty="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Your Learning Journey Ahead</a:t>
            </a:r>
            <a:endParaRPr sz="3100" b="1" dirty="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Google Shape;120;p23"/>
          <p:cNvSpPr txBox="1"/>
          <p:nvPr/>
        </p:nvSpPr>
        <p:spPr>
          <a:xfrm>
            <a:off x="1058925" y="1361300"/>
            <a:ext cx="57804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●"/>
            </a:pPr>
            <a:r>
              <a:rPr lang="en-GB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 will </a:t>
            </a:r>
            <a:r>
              <a:rPr lang="en-GB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engage with all three strands </a:t>
            </a:r>
            <a:r>
              <a:rPr lang="en-GB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through </a:t>
            </a:r>
            <a:endParaRPr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practical participation in physical activities</a:t>
            </a:r>
            <a:endParaRPr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●"/>
            </a:pPr>
            <a:r>
              <a:rPr lang="en-GB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 will </a:t>
            </a:r>
            <a:r>
              <a:rPr lang="en-GB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set personal performance goals </a:t>
            </a:r>
            <a:r>
              <a:rPr lang="en-GB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and work systematically to achieve them</a:t>
            </a:r>
            <a:endParaRPr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●"/>
            </a:pPr>
            <a:r>
              <a:rPr lang="en-GB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 will </a:t>
            </a:r>
            <a:r>
              <a:rPr lang="en-GB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develop knowledge that connects theory to your real experiences in sport </a:t>
            </a:r>
            <a:r>
              <a:rPr lang="en-GB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and movement</a:t>
            </a:r>
            <a:endParaRPr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●"/>
            </a:pPr>
            <a:r>
              <a:rPr lang="en-GB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 will become a </a:t>
            </a:r>
            <a:r>
              <a:rPr lang="en-GB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more informed, skilled, and reflective</a:t>
            </a:r>
            <a:r>
              <a:rPr lang="en-GB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participant in physical activity</a:t>
            </a:r>
            <a:endParaRPr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●"/>
            </a:pPr>
            <a:r>
              <a:rPr lang="en-GB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Consider this: 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●"/>
            </a:pPr>
            <a:r>
              <a:rPr lang="en-GB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How will understanding all three strands help you become a better performer and a more thoughtful participant in physical activity throughout your life?</a:t>
            </a:r>
            <a:endParaRPr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1" name="Google Shape;12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9775" y="100823"/>
            <a:ext cx="2755550" cy="183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1627750" y="0"/>
            <a:ext cx="37719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Welcome to Strand Breakdown</a:t>
            </a:r>
            <a:endParaRPr sz="2500" b="1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0" y="1007875"/>
            <a:ext cx="63669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●"/>
            </a:pPr>
            <a:r>
              <a:rPr lang="en-GB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 are about to explore the </a:t>
            </a:r>
            <a:r>
              <a:rPr lang="en-GB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three interconnected strands</a:t>
            </a:r>
            <a:r>
              <a:rPr lang="en-GB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of Leaving Certificate Physical Education</a:t>
            </a:r>
            <a:br>
              <a:rPr lang="en-GB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●"/>
            </a:pPr>
            <a:r>
              <a:rPr lang="en-GB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Each strand builds your </a:t>
            </a:r>
            <a:r>
              <a:rPr lang="en-GB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understanding of physical activity from different perspectives</a:t>
            </a:r>
            <a:br>
              <a:rPr lang="en-GB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●"/>
            </a:pPr>
            <a:r>
              <a:rPr lang="en-GB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Together, these strands </a:t>
            </a:r>
            <a:r>
              <a:rPr lang="en-GB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create a complete framework for becoming an informed, skilled performer</a:t>
            </a:r>
            <a:br>
              <a:rPr lang="en-GB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●"/>
            </a:pPr>
            <a:r>
              <a:rPr lang="en-GB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 will discover how </a:t>
            </a:r>
            <a:r>
              <a:rPr lang="en-GB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practical activities connect to theoretical learning </a:t>
            </a:r>
            <a:r>
              <a:rPr lang="en-GB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throughout your course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1700" y="1007871"/>
            <a:ext cx="2255100" cy="15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4114800" y="128750"/>
            <a:ext cx="5029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Strand 1: </a:t>
            </a:r>
            <a:endParaRPr sz="2600" b="1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Skill Learning,Participation &amp; Performance</a:t>
            </a:r>
            <a:endParaRPr sz="26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4281625" y="1399400"/>
            <a:ext cx="4569000" cy="3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●"/>
            </a:pPr>
            <a:r>
              <a:rPr lang="en-GB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This strand focuses on how you </a:t>
            </a:r>
            <a:r>
              <a:rPr lang="en-GB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develop movement competency</a:t>
            </a:r>
            <a:r>
              <a:rPr lang="en-GB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lang="en-GB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improve your performance</a:t>
            </a:r>
            <a:endParaRPr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●"/>
            </a:pPr>
            <a:r>
              <a:rPr lang="en-GB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 learn about </a:t>
            </a:r>
            <a:r>
              <a:rPr lang="en-GB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stages of learning</a:t>
            </a:r>
            <a:r>
              <a:rPr lang="en-GB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, from beginner to advanced performer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●"/>
            </a:pPr>
            <a:r>
              <a:rPr lang="en-GB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Key concepts</a:t>
            </a:r>
            <a:r>
              <a:rPr lang="en-GB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include skill development, technique analysis, and creative expression through movement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●"/>
            </a:pPr>
            <a:r>
              <a:rPr lang="en-GB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 explore how </a:t>
            </a:r>
            <a:r>
              <a:rPr lang="en-GB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physical activity fits across different life stages</a:t>
            </a:r>
            <a:r>
              <a:rPr lang="en-GB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lang="en-GB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promotes inclusivity</a:t>
            </a:r>
            <a:endParaRPr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●"/>
            </a:pPr>
            <a:r>
              <a:rPr lang="en-GB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Learning outcomes help you recognise characteristics of skilled performance and set personal goals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796290"/>
            <a:ext cx="3657600" cy="2865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324950" y="36935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Strand 1: Key Learning Outcomes</a:t>
            </a:r>
            <a:endParaRPr sz="2600" b="1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991625" y="1175950"/>
            <a:ext cx="7965900" cy="3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Roboto Mono"/>
              <a:buChar char="●"/>
            </a:pPr>
            <a:r>
              <a:rPr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 should be able to </a:t>
            </a:r>
            <a:r>
              <a:rPr lang="en-GB" sz="20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demonstrate and analyse skilled performance </a:t>
            </a:r>
            <a:r>
              <a:rPr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 selected activities</a:t>
            </a:r>
            <a:endParaRPr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Roboto Mono"/>
              <a:buChar char="●"/>
            </a:pPr>
            <a:r>
              <a:rPr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 can </a:t>
            </a:r>
            <a:r>
              <a:rPr lang="en-GB" sz="20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identify stages of learning</a:t>
            </a:r>
            <a:r>
              <a:rPr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lang="en-GB" sz="20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apply strategies for effective practice</a:t>
            </a:r>
            <a:endParaRPr sz="20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Roboto Mono"/>
              <a:buChar char="●"/>
            </a:pPr>
            <a:r>
              <a:rPr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 understand the </a:t>
            </a:r>
            <a:r>
              <a:rPr lang="en-GB" sz="20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difference between natural ability and learned skill</a:t>
            </a:r>
            <a:endParaRPr sz="20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Roboto Mono"/>
              <a:buChar char="●"/>
            </a:pPr>
            <a:r>
              <a:rPr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 can </a:t>
            </a:r>
            <a:r>
              <a:rPr lang="en-GB" sz="20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evaluate your own performance</a:t>
            </a:r>
            <a:r>
              <a:rPr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lang="en-GB" sz="20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set realistic improvement goals</a:t>
            </a:r>
            <a:endParaRPr sz="20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Roboto Mono"/>
              <a:buChar char="●"/>
            </a:pPr>
            <a:r>
              <a:rPr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 appreciate </a:t>
            </a:r>
            <a:r>
              <a:rPr lang="en-GB" sz="20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aesthetic &amp; artistic </a:t>
            </a:r>
            <a:r>
              <a:rPr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dimensions of movement in various activities</a:t>
            </a:r>
            <a:endParaRPr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/>
        </p:nvSpPr>
        <p:spPr>
          <a:xfrm>
            <a:off x="1664800" y="0"/>
            <a:ext cx="73803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Strand 2: </a:t>
            </a:r>
            <a:endParaRPr sz="2600" b="1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Physical &amp; Psychological Demands of Performance</a:t>
            </a:r>
            <a:endParaRPr sz="2600" b="1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2937825" y="1333500"/>
            <a:ext cx="61071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Montserrat"/>
              <a:buChar char="●"/>
            </a:pPr>
            <a:r>
              <a:rPr lang="en-GB" sz="1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This strand examines what your </a:t>
            </a:r>
            <a:r>
              <a:rPr lang="en-GB" sz="17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body and mind</a:t>
            </a:r>
            <a:r>
              <a:rPr lang="en-GB" sz="1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need to perform at their best</a:t>
            </a:r>
            <a:endParaRPr sz="17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Montserrat"/>
              <a:buChar char="●"/>
            </a:pPr>
            <a:r>
              <a:rPr lang="en-GB" sz="1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 explore </a:t>
            </a:r>
            <a:r>
              <a:rPr lang="en-GB" sz="17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fitness components, training principles, </a:t>
            </a:r>
            <a:r>
              <a:rPr lang="en-GB" sz="1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lang="en-GB" sz="17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recovery strategies</a:t>
            </a:r>
            <a:endParaRPr sz="17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Montserrat"/>
              <a:buChar char="●"/>
            </a:pPr>
            <a:r>
              <a:rPr lang="en-GB" sz="17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Key concepts</a:t>
            </a:r>
            <a:r>
              <a:rPr lang="en-GB" sz="1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include </a:t>
            </a:r>
            <a:r>
              <a:rPr lang="en-GB" sz="17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nutrition, energy systems</a:t>
            </a:r>
            <a:r>
              <a:rPr lang="en-GB" sz="1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, and how your </a:t>
            </a:r>
            <a:r>
              <a:rPr lang="en-GB" sz="17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muscles and skeleton work</a:t>
            </a:r>
            <a:endParaRPr sz="17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Montserrat"/>
              <a:buChar char="●"/>
            </a:pPr>
            <a:r>
              <a:rPr lang="en-GB" sz="1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 learn about </a:t>
            </a:r>
            <a:r>
              <a:rPr lang="en-GB" sz="17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mental preparation, resilience</a:t>
            </a:r>
            <a:r>
              <a:rPr lang="en-GB" sz="1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, &amp; </a:t>
            </a:r>
            <a:r>
              <a:rPr lang="en-GB" sz="17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psychological factors</a:t>
            </a:r>
            <a:r>
              <a:rPr lang="en-GB" sz="1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affecting performance</a:t>
            </a:r>
            <a:endParaRPr sz="17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Montserrat"/>
              <a:buChar char="●"/>
            </a:pPr>
            <a:r>
              <a:rPr lang="en-GB" sz="1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 understand </a:t>
            </a:r>
            <a:r>
              <a:rPr lang="en-GB" sz="17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structured training design</a:t>
            </a:r>
            <a:r>
              <a:rPr lang="en-GB" sz="1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lang="en-GB" sz="17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periodisation for optimal results</a:t>
            </a:r>
            <a:endParaRPr sz="17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45822"/>
            <a:ext cx="2792625" cy="1863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/>
        </p:nvSpPr>
        <p:spPr>
          <a:xfrm>
            <a:off x="1730725" y="0"/>
            <a:ext cx="50253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 b="1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Strand 2: </a:t>
            </a:r>
            <a:endParaRPr sz="3100" b="1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 b="1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Key Learning Outcomes</a:t>
            </a:r>
            <a:endParaRPr sz="3100" b="1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4124075" y="1333500"/>
            <a:ext cx="49488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"/>
              <a:buChar char="●"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 can </a:t>
            </a:r>
            <a:r>
              <a:rPr lang="en-GB" sz="15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explain components of fitness</a:t>
            </a: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and how they apply to your chosen activities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"/>
              <a:buChar char="●"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 </a:t>
            </a:r>
            <a:r>
              <a:rPr lang="en-GB" sz="15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understand training principles</a:t>
            </a: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and can design appropriate training programs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"/>
              <a:buChar char="●"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 </a:t>
            </a:r>
            <a:r>
              <a:rPr lang="en-GB" sz="15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know how nutrition and hydratio</a:t>
            </a: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n support physical performance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"/>
              <a:buChar char="●"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 can </a:t>
            </a:r>
            <a:r>
              <a:rPr lang="en-GB" sz="15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analyse psychological factors </a:t>
            </a: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that influence your practice and performance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"/>
              <a:buChar char="●"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 </a:t>
            </a:r>
            <a:r>
              <a:rPr lang="en-GB" sz="15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understand recovery strategies</a:t>
            </a: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lang="en-GB" sz="15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injury prevention </a:t>
            </a: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methods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"/>
              <a:buChar char="●"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Turn to a partner and discuss one fitness component you want to improve in your sport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450" y="1333493"/>
            <a:ext cx="3657600" cy="2327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/>
        </p:nvSpPr>
        <p:spPr>
          <a:xfrm>
            <a:off x="984425" y="16545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Strand 3: </a:t>
            </a:r>
            <a:endParaRPr sz="2500" b="1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Factors Influencing Participation in Physical Activity</a:t>
            </a:r>
            <a:endParaRPr sz="2500" b="1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4" name="Google Shape;94;p19"/>
          <p:cNvSpPr txBox="1"/>
          <p:nvPr/>
        </p:nvSpPr>
        <p:spPr>
          <a:xfrm>
            <a:off x="1324750" y="1324225"/>
            <a:ext cx="71247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This strand looks at the </a:t>
            </a:r>
            <a:r>
              <a:rPr lang="en-GB" sz="16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broader context of physical activity in society</a:t>
            </a:r>
            <a:endParaRPr sz="16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 explore </a:t>
            </a:r>
            <a:r>
              <a:rPr lang="en-GB" sz="16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ethical considerations, fair play, and safe practices </a:t>
            </a: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 sport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Key concepts include </a:t>
            </a:r>
            <a:r>
              <a:rPr lang="en-GB" sz="16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tactics, strategies, and the roles of coaches, officials, and choreographers</a:t>
            </a:r>
            <a:endParaRPr sz="16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 examine how</a:t>
            </a:r>
            <a:r>
              <a:rPr lang="en-GB" sz="16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technology, media, sponsorship,</a:t>
            </a: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and commercial interests shape physical activity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 consider how </a:t>
            </a:r>
            <a:r>
              <a:rPr lang="en-GB" sz="16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physical activity connects to health, wellbeing, and social responsibility</a:t>
            </a:r>
            <a:endParaRPr sz="16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/>
        </p:nvSpPr>
        <p:spPr>
          <a:xfrm>
            <a:off x="1599950" y="0"/>
            <a:ext cx="4683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 b="1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Strand 3: </a:t>
            </a:r>
            <a:endParaRPr sz="2900" b="1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 b="1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Key Learning Outcomes</a:t>
            </a:r>
            <a:endParaRPr sz="2900" b="1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0" name="Google Shape;100;p20"/>
          <p:cNvSpPr txBox="1"/>
          <p:nvPr/>
        </p:nvSpPr>
        <p:spPr>
          <a:xfrm>
            <a:off x="975707" y="1194500"/>
            <a:ext cx="49248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"/>
              <a:buChar char="●"/>
            </a:pPr>
            <a:r>
              <a:rPr lang="en-GB" sz="15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 can </a:t>
            </a:r>
            <a:r>
              <a:rPr lang="en-GB" sz="1500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apply strategies and tactics </a:t>
            </a:r>
            <a:r>
              <a:rPr lang="en-GB" sz="15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effectively across different physical activities</a:t>
            </a:r>
            <a:endParaRPr sz="150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"/>
              <a:buChar char="●"/>
            </a:pPr>
            <a:r>
              <a:rPr lang="en-GB" sz="15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 understand </a:t>
            </a:r>
            <a:r>
              <a:rPr lang="en-GB" sz="1500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ethical principles </a:t>
            </a:r>
            <a:r>
              <a:rPr lang="en-GB" sz="15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including fair play and anti-doping regulations</a:t>
            </a:r>
            <a:endParaRPr sz="150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"/>
              <a:buChar char="●"/>
            </a:pPr>
            <a:r>
              <a:rPr lang="en-GB" sz="15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 can explain the </a:t>
            </a:r>
            <a:r>
              <a:rPr lang="en-GB" sz="1500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roles of officials, coaches</a:t>
            </a:r>
            <a:r>
              <a:rPr lang="en-GB" sz="15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, and other support personnel</a:t>
            </a:r>
            <a:endParaRPr sz="150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"/>
              <a:buChar char="●"/>
            </a:pPr>
            <a:r>
              <a:rPr lang="en-GB" sz="15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 understand how </a:t>
            </a:r>
            <a:r>
              <a:rPr lang="en-GB" sz="1500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technology and media </a:t>
            </a:r>
            <a:r>
              <a:rPr lang="en-GB" sz="15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influence participation in physical activity</a:t>
            </a:r>
            <a:endParaRPr sz="150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"/>
              <a:buChar char="●"/>
            </a:pPr>
            <a:r>
              <a:rPr lang="en-GB" sz="15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 recognise </a:t>
            </a:r>
            <a:r>
              <a:rPr lang="en-GB" sz="1500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commercial and societal dimensions of sport </a:t>
            </a:r>
            <a:r>
              <a:rPr lang="en-GB" sz="15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and physical activity</a:t>
            </a:r>
            <a:endParaRPr sz="150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"/>
              <a:buChar char="●"/>
            </a:pPr>
            <a:r>
              <a:rPr lang="en-GB" sz="15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 appreciate opportunities for</a:t>
            </a:r>
            <a:r>
              <a:rPr lang="en-GB" sz="1500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innovation and enterprise</a:t>
            </a:r>
            <a:r>
              <a:rPr lang="en-GB" sz="15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in the sports industry</a:t>
            </a:r>
            <a:endParaRPr sz="150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0775" y="1435975"/>
            <a:ext cx="3089174" cy="205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/>
        </p:nvSpPr>
        <p:spPr>
          <a:xfrm>
            <a:off x="1658900" y="82375"/>
            <a:ext cx="6744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How the Three Strands</a:t>
            </a:r>
            <a:endParaRPr sz="3000" b="1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 Interconnect</a:t>
            </a:r>
            <a:endParaRPr sz="3000" b="1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7" name="Google Shape;107;p21"/>
          <p:cNvSpPr txBox="1"/>
          <p:nvPr/>
        </p:nvSpPr>
        <p:spPr>
          <a:xfrm>
            <a:off x="2928550" y="1333500"/>
            <a:ext cx="59616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"/>
              <a:buChar char="●"/>
            </a:pPr>
            <a:r>
              <a:rPr lang="en-GB" sz="15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Strand 1 provides the </a:t>
            </a:r>
            <a:r>
              <a:rPr lang="en-GB" sz="1500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foundation</a:t>
            </a:r>
            <a:r>
              <a:rPr lang="en-GB" sz="15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: you develop and analyse your skills</a:t>
            </a:r>
            <a:endParaRPr sz="150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"/>
              <a:buChar char="●"/>
            </a:pPr>
            <a:r>
              <a:rPr lang="en-GB" sz="15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Strand 2 </a:t>
            </a:r>
            <a:r>
              <a:rPr lang="en-GB" sz="1500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supports your performance</a:t>
            </a:r>
            <a:r>
              <a:rPr lang="en-GB" sz="15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: you understand the physical and mental demands</a:t>
            </a:r>
            <a:endParaRPr sz="150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"/>
              <a:buChar char="●"/>
            </a:pPr>
            <a:r>
              <a:rPr lang="en-GB" sz="15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Strand 3 </a:t>
            </a:r>
            <a:r>
              <a:rPr lang="en-GB" sz="1500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gives you context</a:t>
            </a:r>
            <a:r>
              <a:rPr lang="en-GB" sz="15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: you see how participation fits into the wider world</a:t>
            </a:r>
            <a:endParaRPr sz="150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"/>
              <a:buChar char="●"/>
            </a:pPr>
            <a:r>
              <a:rPr lang="en-GB" sz="15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All three strands work together in every lesson and activity you experience</a:t>
            </a:r>
            <a:endParaRPr sz="150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"/>
              <a:buChar char="●"/>
            </a:pPr>
            <a:r>
              <a:rPr lang="en-GB" sz="1500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Your’ learning in one strand deepens your understanding in the others</a:t>
            </a:r>
            <a:endParaRPr sz="1500" b="1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"/>
              <a:buChar char="●"/>
            </a:pPr>
            <a:r>
              <a:rPr lang="en-GB" sz="15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For example, improving a skill (Strand 1) requires understanding fitness demands (Strand 2) and ethical practice (Strand 3)</a:t>
            </a:r>
            <a:endParaRPr sz="150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375" y="1139323"/>
            <a:ext cx="2610350" cy="113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921</Words>
  <Application>Microsoft Macintosh PowerPoint</Application>
  <PresentationFormat>On-screen Show (16:9)</PresentationFormat>
  <Paragraphs>81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Montserrat</vt:lpstr>
      <vt:lpstr>Roboto Mono</vt:lpstr>
      <vt:lpstr>Trebuchet MS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Claire Burke</cp:lastModifiedBy>
  <cp:revision>1</cp:revision>
  <dcterms:modified xsi:type="dcterms:W3CDTF">2026-05-03T23:03:16Z</dcterms:modified>
</cp:coreProperties>
</file>